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matic SC"/>
      <p:regular r:id="rId17"/>
      <p:bold r:id="rId18"/>
    </p:embeddedFont>
    <p:embeddedFont>
      <p:font typeface="Source Code Pr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21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maticSC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regular.fntdata"/><Relationship Id="rId6" Type="http://schemas.openxmlformats.org/officeDocument/2006/relationships/slide" Target="slides/slide1.xml"/><Relationship Id="rId18" Type="http://schemas.openxmlformats.org/officeDocument/2006/relationships/font" Target="fonts/AmaticS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93f85a5e5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93f85a5e5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93f85a5e5_0_1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93f85a5e5_0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93f85a5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93f85a5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93f85a5e5_0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93f85a5e5_0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93f85a5e5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93f85a5e5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93f85a5e5_0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93f85a5e5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93f85a5e5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93f85a5e5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93f85a5e5_0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93f85a5e5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93f85a5e5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93f85a5e5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93f85a5e5_0_1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93f85a5e5_0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tidytextmining.com/index.html" TargetMode="External"/><Relationship Id="rId4" Type="http://schemas.openxmlformats.org/officeDocument/2006/relationships/hyperlink" Target="https://smltar.com/" TargetMode="External"/><Relationship Id="rId5" Type="http://schemas.openxmlformats.org/officeDocument/2006/relationships/hyperlink" Target="https://juliasilge.com/blog/" TargetMode="External"/><Relationship Id="rId6" Type="http://schemas.openxmlformats.org/officeDocument/2006/relationships/hyperlink" Target="https://www.coursera.org/learn/classification-vector-spaces-in-nlp" TargetMode="External"/><Relationship Id="rId7" Type="http://schemas.openxmlformats.org/officeDocument/2006/relationships/hyperlink" Target="https://bradleyboehmke.github.io/HOML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Language Processing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850" y="3404940"/>
            <a:ext cx="4934201" cy="152555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>
            <p:ph type="ctrTitle"/>
          </p:nvPr>
        </p:nvSpPr>
        <p:spPr>
          <a:xfrm>
            <a:off x="311700" y="185000"/>
            <a:ext cx="79965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 (cont.)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7550" y="1158550"/>
            <a:ext cx="5174675" cy="24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ctrTitle"/>
          </p:nvPr>
        </p:nvSpPr>
        <p:spPr>
          <a:xfrm>
            <a:off x="311700" y="185000"/>
            <a:ext cx="79965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152" name="Google Shape;152;p23"/>
          <p:cNvSpPr txBox="1"/>
          <p:nvPr>
            <p:ph idx="1" type="subTitle"/>
          </p:nvPr>
        </p:nvSpPr>
        <p:spPr>
          <a:xfrm>
            <a:off x="400500" y="1107800"/>
            <a:ext cx="8660100" cy="22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u="sng">
                <a:solidFill>
                  <a:schemeClr val="hlink"/>
                </a:solidFill>
                <a:hlinkClick r:id="rId3"/>
              </a:rPr>
              <a:t>https://www.tidytextmining.com/index.html</a:t>
            </a:r>
            <a:endParaRPr b="0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u="sng">
                <a:solidFill>
                  <a:schemeClr val="hlink"/>
                </a:solidFill>
                <a:hlinkClick r:id="rId4"/>
              </a:rPr>
              <a:t>https://smltar.com/</a:t>
            </a:r>
            <a:endParaRPr b="0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u="sng">
                <a:solidFill>
                  <a:schemeClr val="hlink"/>
                </a:solidFill>
                <a:hlinkClick r:id="rId5"/>
              </a:rPr>
              <a:t>https://juliasilge.com/blog/</a:t>
            </a:r>
            <a:endParaRPr b="0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u="sng">
                <a:solidFill>
                  <a:schemeClr val="hlink"/>
                </a:solidFill>
                <a:hlinkClick r:id="rId6"/>
              </a:rPr>
              <a:t>https://www.coursera.org/learn/classification-vector-spaces-in-nlp</a:t>
            </a:r>
            <a:endParaRPr b="0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u="sng">
                <a:solidFill>
                  <a:schemeClr val="hlink"/>
                </a:solidFill>
                <a:hlinkClick r:id="rId7"/>
              </a:rPr>
              <a:t>https://bradleyboehmke.github.io/HOML/</a:t>
            </a:r>
            <a:endParaRPr b="0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185000"/>
            <a:ext cx="60375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NLP?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3495825"/>
            <a:ext cx="86601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Study of interaction between computers and human languages</a:t>
            </a:r>
            <a:endParaRPr b="0" sz="1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NLP =</a:t>
            </a:r>
            <a:r>
              <a:rPr lang="en" sz="1800"/>
              <a:t> linguistics + computer science + AI</a:t>
            </a:r>
            <a:endParaRPr sz="1800"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2008" l="0" r="0" t="0"/>
          <a:stretch/>
        </p:blipFill>
        <p:spPr>
          <a:xfrm>
            <a:off x="2172225" y="1150700"/>
            <a:ext cx="4690250" cy="229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0" y="185000"/>
            <a:ext cx="60375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nlp tasks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6785" l="5879" r="5967" t="62786"/>
          <a:stretch/>
        </p:blipFill>
        <p:spPr>
          <a:xfrm>
            <a:off x="412275" y="1306500"/>
            <a:ext cx="25749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37019" l="5923" r="5923" t="32552"/>
          <a:stretch/>
        </p:blipFill>
        <p:spPr>
          <a:xfrm>
            <a:off x="3294880" y="1306500"/>
            <a:ext cx="2574900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66875" l="5923" r="5923" t="2695"/>
          <a:stretch/>
        </p:blipFill>
        <p:spPr>
          <a:xfrm>
            <a:off x="6215725" y="1306500"/>
            <a:ext cx="2574900" cy="9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232125" y="2283175"/>
            <a:ext cx="2935200" cy="21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Chunking</a:t>
            </a:r>
            <a:endParaRPr b="0"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Part-of-Speech tagging</a:t>
            </a:r>
            <a:endParaRPr b="0"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Named Entity Recognition</a:t>
            </a:r>
            <a:endParaRPr b="0"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Spam Detection</a:t>
            </a:r>
            <a:endParaRPr b="0"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Thesaurus</a:t>
            </a:r>
            <a:endParaRPr sz="1700"/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3104405" y="2321225"/>
            <a:ext cx="2935200" cy="21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Syntactic Parsing</a:t>
            </a:r>
            <a:endParaRPr b="0"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Word Sense Disambiguation</a:t>
            </a:r>
            <a:endParaRPr b="0"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Sentiment Analysis</a:t>
            </a:r>
            <a:endParaRPr b="0"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Topic Modelling</a:t>
            </a:r>
            <a:endParaRPr b="0"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Information Retrieval</a:t>
            </a:r>
            <a:endParaRPr sz="1700"/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6069275" y="2283175"/>
            <a:ext cx="2935200" cy="21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-32258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" sz="1600"/>
              <a:t>Machine Translation</a:t>
            </a:r>
            <a:endParaRPr b="0"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2258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" sz="1600"/>
              <a:t>Text Generation</a:t>
            </a:r>
            <a:endParaRPr b="0"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2258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" sz="1600"/>
              <a:t>Automatic Summarization</a:t>
            </a:r>
            <a:endParaRPr b="0"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2258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" sz="1600"/>
              <a:t>Question Answering</a:t>
            </a:r>
            <a:endParaRPr b="0" sz="16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2258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" sz="1600"/>
              <a:t>Conversational Interfaces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ctrTitle"/>
          </p:nvPr>
        </p:nvSpPr>
        <p:spPr>
          <a:xfrm>
            <a:off x="311700" y="185000"/>
            <a:ext cx="60375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it difficult?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100" y="1615225"/>
            <a:ext cx="5301874" cy="16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22592" l="1278" r="1888" t="1106"/>
          <a:stretch/>
        </p:blipFill>
        <p:spPr>
          <a:xfrm>
            <a:off x="469325" y="1934350"/>
            <a:ext cx="2809575" cy="261297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5067688" y="1107800"/>
            <a:ext cx="1878000" cy="6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Ambiguity</a:t>
            </a:r>
            <a:endParaRPr sz="1700"/>
          </a:p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875688" y="1144875"/>
            <a:ext cx="1878000" cy="6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Non-standard language</a:t>
            </a:r>
            <a:endParaRPr sz="1700"/>
          </a:p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>
            <a:off x="6193850" y="3691125"/>
            <a:ext cx="2580600" cy="85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Language complexity itself!</a:t>
            </a:r>
            <a:endParaRPr sz="1700"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5">
            <a:alphaModFix/>
          </a:blip>
          <a:srcRect b="21873" l="0" r="0" t="14634"/>
          <a:stretch/>
        </p:blipFill>
        <p:spPr>
          <a:xfrm>
            <a:off x="3799800" y="3348650"/>
            <a:ext cx="2476500" cy="16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ctrTitle"/>
          </p:nvPr>
        </p:nvSpPr>
        <p:spPr>
          <a:xfrm>
            <a:off x="311700" y="185000"/>
            <a:ext cx="60375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tackle it</a:t>
            </a:r>
            <a:r>
              <a:rPr lang="en"/>
              <a:t>?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25" y="1072750"/>
            <a:ext cx="3546301" cy="30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750" y="1072750"/>
            <a:ext cx="4216736" cy="305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311700" y="3939800"/>
            <a:ext cx="86601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Rather than ifelse statements, let the data speak for itself!</a:t>
            </a:r>
            <a:endParaRPr b="0" sz="1800"/>
          </a:p>
        </p:txBody>
      </p:sp>
      <p:sp>
        <p:nvSpPr>
          <p:cNvPr id="94" name="Google Shape;94;p17"/>
          <p:cNvSpPr/>
          <p:nvPr/>
        </p:nvSpPr>
        <p:spPr>
          <a:xfrm>
            <a:off x="3196450" y="1107800"/>
            <a:ext cx="666000" cy="742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 rot="-3356531">
            <a:off x="4483585" y="1260441"/>
            <a:ext cx="648181" cy="367107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>
            <a:off x="2676625" y="4065875"/>
            <a:ext cx="5999700" cy="653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2676625" y="3177800"/>
            <a:ext cx="5999700" cy="653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2651075" y="2289725"/>
            <a:ext cx="5999700" cy="653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2651075" y="1401650"/>
            <a:ext cx="5999700" cy="653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type="ctrTitle"/>
          </p:nvPr>
        </p:nvSpPr>
        <p:spPr>
          <a:xfrm>
            <a:off x="311700" y="185000"/>
            <a:ext cx="60375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Classical nlp pipeline</a:t>
            </a:r>
            <a:endParaRPr/>
          </a:p>
        </p:txBody>
      </p:sp>
      <p:sp>
        <p:nvSpPr>
          <p:cNvPr id="105" name="Google Shape;105;p18"/>
          <p:cNvSpPr txBox="1"/>
          <p:nvPr>
            <p:ph idx="1" type="subTitle"/>
          </p:nvPr>
        </p:nvSpPr>
        <p:spPr>
          <a:xfrm>
            <a:off x="3031569" y="1399925"/>
            <a:ext cx="5543100" cy="8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/>
              <a:t>When a string is split in a meaningful unit of text (such as a word or n-gram)</a:t>
            </a:r>
            <a:r>
              <a:rPr b="0" lang="en" sz="1900"/>
              <a:t> </a:t>
            </a:r>
            <a:endParaRPr b="0" sz="19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</p:txBody>
      </p:sp>
      <p:sp>
        <p:nvSpPr>
          <p:cNvPr id="106" name="Google Shape;106;p18"/>
          <p:cNvSpPr/>
          <p:nvPr/>
        </p:nvSpPr>
        <p:spPr>
          <a:xfrm>
            <a:off x="735675" y="1401650"/>
            <a:ext cx="2042100" cy="65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tokenization</a:t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735675" y="2289725"/>
            <a:ext cx="2042100" cy="65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stop words</a:t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735675" y="3177800"/>
            <a:ext cx="2042100" cy="65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stemming</a:t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735675" y="4065875"/>
            <a:ext cx="2042100" cy="65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word embeddings</a:t>
            </a:r>
            <a:r>
              <a:rPr lang="en"/>
              <a:t> </a:t>
            </a:r>
            <a:endParaRPr/>
          </a:p>
        </p:txBody>
      </p:sp>
      <p:sp>
        <p:nvSpPr>
          <p:cNvPr id="110" name="Google Shape;110;p18"/>
          <p:cNvSpPr txBox="1"/>
          <p:nvPr>
            <p:ph idx="1" type="subTitle"/>
          </p:nvPr>
        </p:nvSpPr>
        <p:spPr>
          <a:xfrm>
            <a:off x="3031569" y="2243605"/>
            <a:ext cx="5543100" cy="8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250"/>
              <a:t>Common words that carry little (or perhaps no) meaningful information </a:t>
            </a:r>
            <a:endParaRPr b="0" sz="425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 </a:t>
            </a:r>
            <a:endParaRPr b="0" sz="19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</p:txBody>
      </p:sp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3063092" y="3171364"/>
            <a:ext cx="5543100" cy="8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6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800"/>
              <a:t>The process of identifying the base word (or stem) for a dataset of words</a:t>
            </a:r>
            <a:endParaRPr b="0" sz="6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800"/>
              <a:t> </a:t>
            </a:r>
            <a:endParaRPr b="0" sz="6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250"/>
              <a:t> </a:t>
            </a:r>
            <a:endParaRPr b="0" sz="425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250"/>
          </a:p>
        </p:txBody>
      </p:sp>
      <p:sp>
        <p:nvSpPr>
          <p:cNvPr id="112" name="Google Shape;112;p18"/>
          <p:cNvSpPr txBox="1"/>
          <p:nvPr>
            <p:ph idx="1" type="subTitle"/>
          </p:nvPr>
        </p:nvSpPr>
        <p:spPr>
          <a:xfrm>
            <a:off x="3107885" y="4070492"/>
            <a:ext cx="5543100" cy="8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800"/>
              <a:t>A</a:t>
            </a:r>
            <a:r>
              <a:rPr b="0" lang="en" sz="6800"/>
              <a:t> way to represent text data as vectors of numbers based on a huge corpus of text </a:t>
            </a:r>
            <a:endParaRPr b="0" sz="6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800"/>
              <a:t> </a:t>
            </a:r>
            <a:endParaRPr b="0" sz="6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2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950" y="3057200"/>
            <a:ext cx="1051076" cy="161317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>
            <p:ph type="ctrTitle"/>
          </p:nvPr>
        </p:nvSpPr>
        <p:spPr>
          <a:xfrm>
            <a:off x="311700" y="185000"/>
            <a:ext cx="60375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frequencies</a:t>
            </a:r>
            <a:endParaRPr/>
          </a:p>
        </p:txBody>
      </p:sp>
      <p:sp>
        <p:nvSpPr>
          <p:cNvPr id="119" name="Google Shape;119;p19"/>
          <p:cNvSpPr txBox="1"/>
          <p:nvPr>
            <p:ph idx="1" type="subTitle"/>
          </p:nvPr>
        </p:nvSpPr>
        <p:spPr>
          <a:xfrm>
            <a:off x="324450" y="1162125"/>
            <a:ext cx="3164700" cy="21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A common task in text mining is to look at word frequencies</a:t>
            </a:r>
            <a:endParaRPr b="0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Using this we can see difference for distinct authors!</a:t>
            </a:r>
            <a:endParaRPr b="0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9150" y="1276350"/>
            <a:ext cx="5394828" cy="368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225" y="3057200"/>
            <a:ext cx="1081125" cy="149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6244" y="3278925"/>
            <a:ext cx="1081126" cy="146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ctrTitle"/>
          </p:nvPr>
        </p:nvSpPr>
        <p:spPr>
          <a:xfrm>
            <a:off x="311700" y="185000"/>
            <a:ext cx="60375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128" name="Google Shape;128;p20"/>
          <p:cNvSpPr txBox="1"/>
          <p:nvPr/>
        </p:nvSpPr>
        <p:spPr>
          <a:xfrm>
            <a:off x="336050" y="1262075"/>
            <a:ext cx="39003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Dictionary-based methods</a:t>
            </a:r>
            <a:endParaRPr sz="1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Sentiment</a:t>
            </a:r>
            <a:r>
              <a:rPr lang="en" sz="1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of a text is the sum of the sentiment content of the individual words (sentiment lexicons)</a:t>
            </a:r>
            <a:endParaRPr sz="1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025" y="2761975"/>
            <a:ext cx="2279800" cy="22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8641" y="1312825"/>
            <a:ext cx="4712628" cy="35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ctrTitle"/>
          </p:nvPr>
        </p:nvSpPr>
        <p:spPr>
          <a:xfrm>
            <a:off x="311700" y="185000"/>
            <a:ext cx="79965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 (cont.)</a:t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550" y="1229272"/>
            <a:ext cx="7074276" cy="1399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975" y="2571750"/>
            <a:ext cx="3283256" cy="22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0756" y="2628950"/>
            <a:ext cx="2534117" cy="22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9975" y="3196450"/>
            <a:ext cx="1441825" cy="14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